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56" r:id="rId2"/>
    <p:sldId id="257" r:id="rId3"/>
    <p:sldId id="272" r:id="rId4"/>
    <p:sldId id="273" r:id="rId5"/>
    <p:sldId id="274" r:id="rId6"/>
    <p:sldId id="258" r:id="rId7"/>
    <p:sldId id="270" r:id="rId8"/>
    <p:sldId id="271" r:id="rId9"/>
    <p:sldId id="260" r:id="rId10"/>
    <p:sldId id="261" r:id="rId11"/>
    <p:sldId id="263" r:id="rId12"/>
    <p:sldId id="262" r:id="rId13"/>
    <p:sldId id="264" r:id="rId14"/>
    <p:sldId id="265" r:id="rId15"/>
    <p:sldId id="268" r:id="rId16"/>
    <p:sldId id="266" r:id="rId17"/>
    <p:sldId id="267"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61C83-1392-4BE5-B325-95BA0303066A}" type="datetimeFigureOut">
              <a:rPr lang="en-US" smtClean="0"/>
              <a:t>3/3/2022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05FC2E-D6E5-45D3-9FAF-DB1D384E38C0}" type="slidenum">
              <a:rPr lang="en-US" smtClean="0"/>
              <a:t>‹#›</a:t>
            </a:fld>
            <a:endParaRPr lang="en-US"/>
          </a:p>
        </p:txBody>
      </p:sp>
    </p:spTree>
    <p:extLst>
      <p:ext uri="{BB962C8B-B14F-4D97-AF65-F5344CB8AC3E}">
        <p14:creationId xmlns:p14="http://schemas.microsoft.com/office/powerpoint/2010/main" val="2431171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5FC2E-D6E5-45D3-9FAF-DB1D384E38C0}" type="slidenum">
              <a:rPr lang="en-US" smtClean="0"/>
              <a:t>5</a:t>
            </a:fld>
            <a:endParaRPr lang="en-US"/>
          </a:p>
        </p:txBody>
      </p:sp>
    </p:spTree>
    <p:extLst>
      <p:ext uri="{BB962C8B-B14F-4D97-AF65-F5344CB8AC3E}">
        <p14:creationId xmlns:p14="http://schemas.microsoft.com/office/powerpoint/2010/main" val="3367318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424C49-B647-4426-8FDA-5984D5BCCBFE}"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0C61A-624C-49B2-9419-3DA1903BED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424C49-B647-4426-8FDA-5984D5BCCBFE}"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0C61A-624C-49B2-9419-3DA1903BED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7424C49-B647-4426-8FDA-5984D5BCCBFE}"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0C61A-624C-49B2-9419-3DA1903BEDE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424C49-B647-4426-8FDA-5984D5BCCBFE}"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0C61A-624C-49B2-9419-3DA1903BEDE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424C49-B647-4426-8FDA-5984D5BCCBFE}"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0C61A-624C-49B2-9419-3DA1903BED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7424C49-B647-4426-8FDA-5984D5BCCBFE}"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0C61A-624C-49B2-9419-3DA1903BEDE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424C49-B647-4426-8FDA-5984D5BCCBFE}" type="datetimeFigureOut">
              <a:rPr lang="en-US" smtClean="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0C61A-624C-49B2-9419-3DA1903BED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424C49-B647-4426-8FDA-5984D5BCCBFE}" type="datetimeFigureOut">
              <a:rPr lang="en-US" smtClean="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0C61A-624C-49B2-9419-3DA1903BED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7424C49-B647-4426-8FDA-5984D5BCCBFE}" type="datetimeFigureOut">
              <a:rPr lang="en-US" smtClean="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0C61A-624C-49B2-9419-3DA1903BED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7424C49-B647-4426-8FDA-5984D5BCCBFE}"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0C61A-624C-49B2-9419-3DA1903BEDE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424C49-B647-4426-8FDA-5984D5BCCBFE}"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0C61A-624C-49B2-9419-3DA1903BEDE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7424C49-B647-4426-8FDA-5984D5BCCBFE}" type="datetimeFigureOut">
              <a:rPr lang="en-US" smtClean="0"/>
              <a:t>3/3/2022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6A0C61A-624C-49B2-9419-3DA1903BEDE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normAutofit fontScale="90000"/>
          </a:bodyPr>
          <a:lstStyle/>
          <a:p>
            <a:pPr rtl="1"/>
            <a:r>
              <a:rPr lang="ar-IQ" sz="5400" dirty="0">
                <a:solidFill>
                  <a:srgbClr val="073E87"/>
                </a:solidFill>
                <a:latin typeface="Arabic Typesetting" pitchFamily="66" charset="-78"/>
                <a:cs typeface="Arabic Typesetting" pitchFamily="66" charset="-78"/>
              </a:rPr>
              <a:t>هندسة الاستزراع </a:t>
            </a:r>
            <a:r>
              <a:rPr lang="ar-IQ" sz="5400" dirty="0" smtClean="0">
                <a:solidFill>
                  <a:srgbClr val="073E87"/>
                </a:solidFill>
                <a:latin typeface="Arabic Typesetting" pitchFamily="66" charset="-78"/>
                <a:cs typeface="Arabic Typesetting" pitchFamily="66" charset="-78"/>
              </a:rPr>
              <a:t>المائي</a:t>
            </a:r>
            <a:r>
              <a:rPr lang="en-US" sz="5400" dirty="0" smtClean="0">
                <a:solidFill>
                  <a:srgbClr val="073E87"/>
                </a:solidFill>
                <a:latin typeface="Arabic Typesetting" pitchFamily="66" charset="-78"/>
                <a:cs typeface="Arabic Typesetting" pitchFamily="66" charset="-78"/>
              </a:rPr>
              <a:t/>
            </a:r>
            <a:br>
              <a:rPr lang="en-US" sz="5400" dirty="0" smtClean="0">
                <a:solidFill>
                  <a:srgbClr val="073E87"/>
                </a:solidFill>
                <a:latin typeface="Arabic Typesetting" pitchFamily="66" charset="-78"/>
                <a:cs typeface="Arabic Typesetting" pitchFamily="66" charset="-78"/>
              </a:rPr>
            </a:br>
            <a:r>
              <a:rPr lang="en-US" sz="5400" dirty="0" smtClean="0">
                <a:solidFill>
                  <a:srgbClr val="073E87"/>
                </a:solidFill>
                <a:latin typeface="Arabic Typesetting" pitchFamily="66" charset="-78"/>
                <a:cs typeface="Arabic Typesetting" pitchFamily="66" charset="-78"/>
              </a:rPr>
              <a:t>Aquaculture</a:t>
            </a:r>
            <a:br>
              <a:rPr lang="en-US" sz="5400" dirty="0" smtClean="0">
                <a:solidFill>
                  <a:srgbClr val="073E87"/>
                </a:solidFill>
                <a:latin typeface="Arabic Typesetting" pitchFamily="66" charset="-78"/>
                <a:cs typeface="Arabic Typesetting" pitchFamily="66" charset="-78"/>
              </a:rPr>
            </a:br>
            <a:r>
              <a:rPr lang="en-US" sz="5400" dirty="0" smtClean="0">
                <a:solidFill>
                  <a:srgbClr val="073E87"/>
                </a:solidFill>
                <a:latin typeface="Arabic Typesetting" pitchFamily="66" charset="-78"/>
                <a:cs typeface="Arabic Typesetting" pitchFamily="66" charset="-78"/>
              </a:rPr>
              <a:t> </a:t>
            </a:r>
            <a:r>
              <a:rPr lang="en-US" sz="5400" dirty="0">
                <a:solidFill>
                  <a:srgbClr val="073E87"/>
                </a:solidFill>
                <a:latin typeface="Arabic Typesetting" pitchFamily="66" charset="-78"/>
                <a:cs typeface="Arabic Typesetting" pitchFamily="66" charset="-78"/>
              </a:rPr>
              <a:t>Engineering</a:t>
            </a:r>
            <a:r>
              <a:rPr lang="ar-IQ" sz="5900" dirty="0">
                <a:solidFill>
                  <a:srgbClr val="073E87"/>
                </a:solidFill>
                <a:latin typeface="Arabic Typesetting" pitchFamily="66" charset="-78"/>
                <a:cs typeface="Arabic Typesetting" pitchFamily="66" charset="-78"/>
              </a:rPr>
              <a:t/>
            </a:r>
            <a:br>
              <a:rPr lang="ar-IQ" sz="5900" dirty="0">
                <a:solidFill>
                  <a:srgbClr val="073E87"/>
                </a:solidFill>
                <a:latin typeface="Arabic Typesetting" pitchFamily="66" charset="-78"/>
                <a:cs typeface="Arabic Typesetting" pitchFamily="66" charset="-78"/>
              </a:rPr>
            </a:br>
            <a:r>
              <a:rPr lang="ar-IQ" sz="5900" dirty="0">
                <a:solidFill>
                  <a:srgbClr val="073E87"/>
                </a:solidFill>
                <a:latin typeface="Arabic Typesetting" pitchFamily="66" charset="-78"/>
                <a:cs typeface="Arabic Typesetting" pitchFamily="66" charset="-78"/>
              </a:rPr>
              <a:t>الجزء العمل</a:t>
            </a:r>
            <a:r>
              <a:rPr lang="ar-IQ" sz="5900" dirty="0">
                <a:solidFill>
                  <a:srgbClr val="FFFFFF"/>
                </a:solidFill>
                <a:latin typeface="Arabic Typesetting" pitchFamily="66" charset="-78"/>
                <a:cs typeface="Arabic Typesetting" pitchFamily="66" charset="-78"/>
              </a:rPr>
              <a:t>ي</a:t>
            </a:r>
            <a:endParaRPr lang="en-US" dirty="0"/>
          </a:p>
        </p:txBody>
      </p:sp>
      <p:sp>
        <p:nvSpPr>
          <p:cNvPr id="3" name="Subtitle 2"/>
          <p:cNvSpPr>
            <a:spLocks noGrp="1"/>
          </p:cNvSpPr>
          <p:nvPr>
            <p:ph type="subTitle" idx="1"/>
          </p:nvPr>
        </p:nvSpPr>
        <p:spPr>
          <a:xfrm>
            <a:off x="1295400" y="4572000"/>
            <a:ext cx="6400800" cy="1752600"/>
          </a:xfrm>
        </p:spPr>
        <p:txBody>
          <a:bodyPr>
            <a:normAutofit/>
          </a:bodyPr>
          <a:lstStyle/>
          <a:p>
            <a:pPr lvl="0">
              <a:buClr>
                <a:srgbClr val="31B6FD"/>
              </a:buClr>
              <a:buSzPct val="100000"/>
            </a:pPr>
            <a:r>
              <a:rPr lang="ar-IQ" sz="2000" dirty="0">
                <a:solidFill>
                  <a:srgbClr val="073E87"/>
                </a:solidFill>
                <a:latin typeface="Candara"/>
              </a:rPr>
              <a:t>قسم الاسماك والثروة البحرية</a:t>
            </a:r>
          </a:p>
          <a:p>
            <a:pPr lvl="0">
              <a:buClr>
                <a:srgbClr val="31B6FD"/>
              </a:buClr>
              <a:buSzPct val="100000"/>
            </a:pPr>
            <a:r>
              <a:rPr lang="ar-IQ" sz="2000" dirty="0">
                <a:solidFill>
                  <a:srgbClr val="073E87"/>
                </a:solidFill>
                <a:latin typeface="Candara"/>
              </a:rPr>
              <a:t>كلية الزراعة – جامعة البصرة</a:t>
            </a:r>
          </a:p>
          <a:p>
            <a:pPr lvl="0">
              <a:buClr>
                <a:srgbClr val="31B6FD"/>
              </a:buClr>
              <a:buSzPct val="100000"/>
            </a:pPr>
            <a:r>
              <a:rPr lang="ar-IQ" sz="2000" dirty="0">
                <a:solidFill>
                  <a:srgbClr val="073E87"/>
                </a:solidFill>
                <a:latin typeface="Candara"/>
              </a:rPr>
              <a:t>اعداد</a:t>
            </a:r>
          </a:p>
          <a:p>
            <a:pPr lvl="0">
              <a:buClr>
                <a:srgbClr val="31B6FD"/>
              </a:buClr>
              <a:buSzPct val="100000"/>
            </a:pPr>
            <a:r>
              <a:rPr lang="ar-IQ" sz="2000" dirty="0" smtClean="0">
                <a:solidFill>
                  <a:srgbClr val="073E87"/>
                </a:solidFill>
                <a:latin typeface="Candara"/>
              </a:rPr>
              <a:t>الدكتور صادق </a:t>
            </a:r>
            <a:r>
              <a:rPr lang="ar-IQ" sz="2000" dirty="0">
                <a:solidFill>
                  <a:srgbClr val="073E87"/>
                </a:solidFill>
                <a:latin typeface="Candara"/>
              </a:rPr>
              <a:t>جواد محمد</a:t>
            </a:r>
            <a:endParaRPr lang="en-US" sz="2000" dirty="0">
              <a:solidFill>
                <a:srgbClr val="073E87"/>
              </a:solidFill>
              <a:latin typeface="Candara"/>
            </a:endParaRPr>
          </a:p>
          <a:p>
            <a:endParaRPr lang="en-US" dirty="0"/>
          </a:p>
        </p:txBody>
      </p:sp>
    </p:spTree>
    <p:extLst>
      <p:ext uri="{BB962C8B-B14F-4D97-AF65-F5344CB8AC3E}">
        <p14:creationId xmlns:p14="http://schemas.microsoft.com/office/powerpoint/2010/main" val="986613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533400"/>
            <a:ext cx="8700655" cy="5262979"/>
          </a:xfrm>
          <a:prstGeom prst="rect">
            <a:avLst/>
          </a:prstGeom>
        </p:spPr>
        <p:txBody>
          <a:bodyPr wrap="square">
            <a:spAutoFit/>
          </a:bodyPr>
          <a:lstStyle/>
          <a:p>
            <a:pPr algn="justLow" rtl="1"/>
            <a:r>
              <a:rPr lang="ar-IQ" sz="4800" dirty="0" smtClean="0"/>
              <a:t>يحدث تحول للطاقة في الماء إلى</a:t>
            </a:r>
          </a:p>
          <a:p>
            <a:pPr algn="justLow" rtl="1"/>
            <a:r>
              <a:rPr lang="ar-IQ" sz="4800" dirty="0" smtClean="0"/>
              <a:t>شكل آخر من أشكال الطاقة ، عادتا وهي الحرارة. هذا جدا يصعب إدراكه مع وجود كميات كبيرة من الماء الشائعة في تربية الأحياء المائية ، لأن الكثير من الطاقة التي تتكون والتي تعمل على رفع درجة حرارة الماء.</a:t>
            </a:r>
          </a:p>
        </p:txBody>
      </p:sp>
    </p:spTree>
    <p:extLst>
      <p:ext uri="{BB962C8B-B14F-4D97-AF65-F5344CB8AC3E}">
        <p14:creationId xmlns:p14="http://schemas.microsoft.com/office/powerpoint/2010/main" val="1936917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71600"/>
            <a:ext cx="8763000" cy="4524315"/>
          </a:xfrm>
          <a:prstGeom prst="rect">
            <a:avLst/>
          </a:prstGeom>
        </p:spPr>
        <p:txBody>
          <a:bodyPr wrap="square">
            <a:spAutoFit/>
          </a:bodyPr>
          <a:lstStyle/>
          <a:p>
            <a:pPr lvl="0" algn="justLow" rtl="1"/>
            <a:r>
              <a:rPr lang="ar-IQ" sz="4800" dirty="0" smtClean="0">
                <a:solidFill>
                  <a:prstClr val="black"/>
                </a:solidFill>
              </a:rPr>
              <a:t>وهذا يحدث في أنبوب </a:t>
            </a:r>
            <a:r>
              <a:rPr lang="ar-IQ" sz="4800" dirty="0">
                <a:solidFill>
                  <a:prstClr val="black"/>
                </a:solidFill>
              </a:rPr>
              <a:t>رفيع بكمية كبيرة </a:t>
            </a:r>
            <a:r>
              <a:rPr lang="ar-IQ" sz="4800" dirty="0" smtClean="0">
                <a:solidFill>
                  <a:prstClr val="black"/>
                </a:solidFill>
              </a:rPr>
              <a:t>من الماء </a:t>
            </a:r>
            <a:r>
              <a:rPr lang="ar-IQ" sz="4800" dirty="0">
                <a:solidFill>
                  <a:prstClr val="black"/>
                </a:solidFill>
              </a:rPr>
              <a:t>بضغط عالٍ جدًا ، إنه </a:t>
            </a:r>
            <a:r>
              <a:rPr lang="ar-IQ" sz="4800" dirty="0" smtClean="0">
                <a:solidFill>
                  <a:prstClr val="black"/>
                </a:solidFill>
              </a:rPr>
              <a:t>كذلك من </a:t>
            </a:r>
            <a:r>
              <a:rPr lang="ar-IQ" sz="4800" dirty="0">
                <a:solidFill>
                  <a:prstClr val="black"/>
                </a:solidFill>
              </a:rPr>
              <a:t>الممكن مراقبة تسخين المياه</a:t>
            </a:r>
            <a:r>
              <a:rPr lang="ar-IQ" sz="4800" dirty="0" smtClean="0">
                <a:solidFill>
                  <a:prstClr val="black"/>
                </a:solidFill>
              </a:rPr>
              <a:t>. نتيجة </a:t>
            </a:r>
            <a:r>
              <a:rPr lang="ar-IQ" sz="4800" dirty="0">
                <a:solidFill>
                  <a:prstClr val="black"/>
                </a:solidFill>
              </a:rPr>
              <a:t>خسائر الاحتكاك عند </a:t>
            </a:r>
            <a:r>
              <a:rPr lang="ar-IQ" sz="4800" dirty="0" smtClean="0">
                <a:solidFill>
                  <a:prstClr val="black"/>
                </a:solidFill>
              </a:rPr>
              <a:t>التدفق من </a:t>
            </a:r>
            <a:r>
              <a:rPr lang="ar-IQ" sz="4800" dirty="0">
                <a:solidFill>
                  <a:prstClr val="black"/>
                </a:solidFill>
              </a:rPr>
              <a:t>خلال خط </a:t>
            </a:r>
            <a:r>
              <a:rPr lang="ar-IQ" sz="4800" dirty="0" smtClean="0">
                <a:solidFill>
                  <a:prstClr val="black"/>
                </a:solidFill>
              </a:rPr>
              <a:t>ألانابيب </a:t>
            </a:r>
            <a:r>
              <a:rPr lang="ar-IQ" sz="4800" dirty="0">
                <a:solidFill>
                  <a:prstClr val="black"/>
                </a:solidFill>
              </a:rPr>
              <a:t>، يجب أن تكون طاقة </a:t>
            </a:r>
            <a:r>
              <a:rPr lang="ar-IQ" sz="4800" dirty="0" smtClean="0">
                <a:solidFill>
                  <a:prstClr val="black"/>
                </a:solidFill>
              </a:rPr>
              <a:t>الماء أعلى </a:t>
            </a:r>
            <a:r>
              <a:rPr lang="ar-IQ" sz="4800" dirty="0">
                <a:solidFill>
                  <a:prstClr val="black"/>
                </a:solidFill>
              </a:rPr>
              <a:t>في البداية (المدخل) منه في </a:t>
            </a:r>
            <a:r>
              <a:rPr lang="ar-IQ" sz="4800" dirty="0" smtClean="0">
                <a:solidFill>
                  <a:prstClr val="black"/>
                </a:solidFill>
              </a:rPr>
              <a:t>النهاية</a:t>
            </a:r>
            <a:r>
              <a:rPr lang="en-US" sz="4800" dirty="0" smtClean="0">
                <a:solidFill>
                  <a:prstClr val="black"/>
                </a:solidFill>
              </a:rPr>
              <a:t> </a:t>
            </a:r>
            <a:r>
              <a:rPr lang="ar-IQ" sz="4800" dirty="0" smtClean="0">
                <a:solidFill>
                  <a:prstClr val="black"/>
                </a:solidFill>
              </a:rPr>
              <a:t>(المخرج).</a:t>
            </a:r>
            <a:endParaRPr lang="ar-IQ" sz="4800" dirty="0">
              <a:solidFill>
                <a:prstClr val="black"/>
              </a:solidFill>
            </a:endParaRPr>
          </a:p>
        </p:txBody>
      </p:sp>
    </p:spTree>
    <p:extLst>
      <p:ext uri="{BB962C8B-B14F-4D97-AF65-F5344CB8AC3E}">
        <p14:creationId xmlns:p14="http://schemas.microsoft.com/office/powerpoint/2010/main" val="1909436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8589818" cy="4832092"/>
          </a:xfrm>
          <a:prstGeom prst="rect">
            <a:avLst/>
          </a:prstGeom>
        </p:spPr>
        <p:txBody>
          <a:bodyPr wrap="square">
            <a:spAutoFit/>
          </a:bodyPr>
          <a:lstStyle/>
          <a:p>
            <a:pPr lvl="0" algn="justLow" rtl="1"/>
            <a:r>
              <a:rPr lang="ar-IQ" sz="4400" dirty="0">
                <a:solidFill>
                  <a:prstClr val="black"/>
                </a:solidFill>
              </a:rPr>
              <a:t>يمكن استخدام خطوط الطاقة لتوضيح ذلك</a:t>
            </a:r>
            <a:r>
              <a:rPr lang="ar-IQ" sz="4400" dirty="0" smtClean="0">
                <a:solidFill>
                  <a:prstClr val="black"/>
                </a:solidFill>
              </a:rPr>
              <a:t>. إذا </a:t>
            </a:r>
            <a:r>
              <a:rPr lang="ar-IQ" sz="4400" dirty="0">
                <a:solidFill>
                  <a:prstClr val="black"/>
                </a:solidFill>
              </a:rPr>
              <a:t>تم ضخ الماء ، يجب أن يكون ضغط </a:t>
            </a:r>
            <a:r>
              <a:rPr lang="ar-IQ" sz="4400" dirty="0" smtClean="0">
                <a:solidFill>
                  <a:prstClr val="black"/>
                </a:solidFill>
              </a:rPr>
              <a:t>المضخة مناسبا للتغلب على </a:t>
            </a:r>
            <a:r>
              <a:rPr lang="ar-IQ" sz="4400" dirty="0">
                <a:solidFill>
                  <a:prstClr val="black"/>
                </a:solidFill>
              </a:rPr>
              <a:t>خسائر الطاقة الاحتكاكية هذه بالإضافة إلى </a:t>
            </a:r>
            <a:r>
              <a:rPr lang="ar-IQ" sz="4400" dirty="0" smtClean="0">
                <a:solidFill>
                  <a:prstClr val="black"/>
                </a:solidFill>
              </a:rPr>
              <a:t>ذلك إلى </a:t>
            </a:r>
            <a:r>
              <a:rPr lang="ar-IQ" sz="4400" dirty="0">
                <a:solidFill>
                  <a:prstClr val="black"/>
                </a:solidFill>
              </a:rPr>
              <a:t>ارتفاع </a:t>
            </a:r>
            <a:r>
              <a:rPr lang="ar-IQ" sz="4400" dirty="0" smtClean="0">
                <a:solidFill>
                  <a:prstClr val="black"/>
                </a:solidFill>
              </a:rPr>
              <a:t>ضغط المضخة يؤدي   فقدان الطاقة</a:t>
            </a:r>
            <a:r>
              <a:rPr lang="en-US" sz="4400" dirty="0" err="1" smtClean="0">
                <a:solidFill>
                  <a:prstClr val="black"/>
                </a:solidFill>
              </a:rPr>
              <a:t>hm</a:t>
            </a:r>
            <a:r>
              <a:rPr lang="en-US" sz="4400" dirty="0">
                <a:solidFill>
                  <a:prstClr val="black"/>
                </a:solidFill>
              </a:rPr>
              <a:t>) </a:t>
            </a:r>
            <a:r>
              <a:rPr lang="ar-IQ" sz="4400" dirty="0" smtClean="0">
                <a:solidFill>
                  <a:prstClr val="black"/>
                </a:solidFill>
              </a:rPr>
              <a:t>) بسبب زيادة الاحتكاك بين سطح الانابيب او القنوات الناقلة وبين المياه المتدفقة</a:t>
            </a:r>
            <a:endParaRPr lang="en-US" sz="4400" dirty="0"/>
          </a:p>
        </p:txBody>
      </p:sp>
    </p:spTree>
    <p:extLst>
      <p:ext uri="{BB962C8B-B14F-4D97-AF65-F5344CB8AC3E}">
        <p14:creationId xmlns:p14="http://schemas.microsoft.com/office/powerpoint/2010/main" val="4253634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71600"/>
            <a:ext cx="8077200" cy="3477875"/>
          </a:xfrm>
          <a:prstGeom prst="rect">
            <a:avLst/>
          </a:prstGeom>
        </p:spPr>
        <p:txBody>
          <a:bodyPr wrap="square">
            <a:spAutoFit/>
          </a:bodyPr>
          <a:lstStyle/>
          <a:p>
            <a:pPr lvl="0" algn="justLow" rtl="1"/>
            <a:r>
              <a:rPr lang="ar-IQ" sz="4400" dirty="0">
                <a:solidFill>
                  <a:prstClr val="black"/>
                </a:solidFill>
              </a:rPr>
              <a:t>وبالتالي لابد ان يكون هناك توافق دقيق ضغط المضخات المستخدمة في عملية ضخ الماء وبين قطر او مساحة الانابيب والقنوات الناقلة لغرض التقليل من كمية الطاقة المفقودة..</a:t>
            </a:r>
            <a:endParaRPr lang="en-US" sz="4400" dirty="0">
              <a:solidFill>
                <a:prstClr val="black"/>
              </a:solidFill>
            </a:endParaRPr>
          </a:p>
        </p:txBody>
      </p:sp>
    </p:spTree>
    <p:extLst>
      <p:ext uri="{BB962C8B-B14F-4D97-AF65-F5344CB8AC3E}">
        <p14:creationId xmlns:p14="http://schemas.microsoft.com/office/powerpoint/2010/main" val="2140936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7772400" cy="1780108"/>
          </a:xfrm>
        </p:spPr>
        <p:txBody>
          <a:bodyPr>
            <a:normAutofit fontScale="90000"/>
          </a:bodyPr>
          <a:lstStyle/>
          <a:p>
            <a:r>
              <a:rPr lang="ar-IQ" dirty="0" smtClean="0">
                <a:solidFill>
                  <a:schemeClr val="tx1"/>
                </a:solidFill>
              </a:rPr>
              <a:t>من الامور التي تزيد في فقدان الطاقة خلال عمليات نقل الماء هو تغيير اتجاه الماء داخل الانبوب او القناة الناقلة او وجود صمامات داخل الانابيب للتحكم في عملية غلق وفتح الانابيب</a:t>
            </a:r>
            <a:r>
              <a:rPr lang="ar-IQ" dirty="0" smtClean="0"/>
              <a:t>.</a:t>
            </a:r>
            <a:endParaRPr lang="en-US" dirty="0"/>
          </a:p>
        </p:txBody>
      </p:sp>
    </p:spTree>
    <p:extLst>
      <p:ext uri="{BB962C8B-B14F-4D97-AF65-F5344CB8AC3E}">
        <p14:creationId xmlns:p14="http://schemas.microsoft.com/office/powerpoint/2010/main" val="2099327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772400" cy="1780108"/>
          </a:xfrm>
        </p:spPr>
        <p:txBody>
          <a:bodyPr>
            <a:normAutofit fontScale="90000"/>
          </a:bodyPr>
          <a:lstStyle/>
          <a:p>
            <a:pPr algn="justLow" rtl="1"/>
            <a:r>
              <a:rPr lang="ar-IQ" dirty="0" smtClean="0">
                <a:solidFill>
                  <a:schemeClr val="tx1"/>
                </a:solidFill>
              </a:rPr>
              <a:t>ان معامل الاحتكاك يتغير حسب المواد التي يصنع منها الانبوب وكذلك عمر الانبوب وكذلك طريقة ربط الانابيب مع بعضها حيث ان الانابيب الحديثة تكون ذات اقل معامل احتكاك عما هو عليه في حالة الانابيب القديمة، وان سرعة الماء تكون اعلى في منتصف الانبوب واقلها في الجدران بسبب الاحتكاك.</a:t>
            </a:r>
            <a:endParaRPr lang="en-US" dirty="0">
              <a:solidFill>
                <a:schemeClr val="tx1"/>
              </a:solidFill>
            </a:endParaRPr>
          </a:p>
        </p:txBody>
      </p:sp>
    </p:spTree>
    <p:extLst>
      <p:ext uri="{BB962C8B-B14F-4D97-AF65-F5344CB8AC3E}">
        <p14:creationId xmlns:p14="http://schemas.microsoft.com/office/powerpoint/2010/main" val="1344039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1470025"/>
          </a:xfrm>
        </p:spPr>
        <p:txBody>
          <a:bodyPr>
            <a:normAutofit fontScale="90000"/>
          </a:bodyPr>
          <a:lstStyle/>
          <a:p>
            <a:r>
              <a:rPr lang="ar-IQ" dirty="0" smtClean="0">
                <a:solidFill>
                  <a:schemeClr val="tx1"/>
                </a:solidFill>
              </a:rPr>
              <a:t>ويمكن حساب كمية الطاقة المفقودة خلال عملية نقل المياه من خلال المعادلة التالية</a:t>
            </a:r>
            <a:br>
              <a:rPr lang="ar-IQ" dirty="0" smtClean="0">
                <a:solidFill>
                  <a:schemeClr val="tx1"/>
                </a:solidFill>
              </a:rPr>
            </a:br>
            <a:endParaRPr lang="en-US" dirty="0">
              <a:solidFill>
                <a:schemeClr val="tx1"/>
              </a:solidFill>
            </a:endParaRPr>
          </a:p>
        </p:txBody>
      </p:sp>
      <p:sp>
        <p:nvSpPr>
          <p:cNvPr id="3" name="Subtitle 2"/>
          <p:cNvSpPr>
            <a:spLocks noGrp="1"/>
          </p:cNvSpPr>
          <p:nvPr>
            <p:ph type="subTitle" idx="1"/>
          </p:nvPr>
        </p:nvSpPr>
        <p:spPr>
          <a:xfrm>
            <a:off x="304800" y="2438400"/>
            <a:ext cx="8305800" cy="1752600"/>
          </a:xfrm>
        </p:spPr>
        <p:txBody>
          <a:bodyPr>
            <a:noAutofit/>
          </a:bodyPr>
          <a:lstStyle/>
          <a:p>
            <a:r>
              <a:rPr lang="en-US" sz="3600" b="1" dirty="0" err="1" smtClean="0">
                <a:solidFill>
                  <a:srgbClr val="FF0000"/>
                </a:solidFill>
              </a:rPr>
              <a:t>hm</a:t>
            </a:r>
            <a:r>
              <a:rPr lang="en-US" sz="3600" b="1" dirty="0" smtClean="0">
                <a:solidFill>
                  <a:srgbClr val="FF0000"/>
                </a:solidFill>
              </a:rPr>
              <a:t>=fLv2/2gd</a:t>
            </a:r>
          </a:p>
          <a:p>
            <a:pPr algn="justLow" rtl="1"/>
            <a:r>
              <a:rPr lang="ar-IQ" sz="3600" dirty="0" smtClean="0">
                <a:solidFill>
                  <a:schemeClr val="tx1"/>
                </a:solidFill>
              </a:rPr>
              <a:t>معامل الاحتكااك</a:t>
            </a:r>
            <a:r>
              <a:rPr lang="en-US" sz="3600" dirty="0" smtClean="0">
                <a:solidFill>
                  <a:schemeClr val="tx1"/>
                </a:solidFill>
              </a:rPr>
              <a:t>f   </a:t>
            </a:r>
            <a:endParaRPr lang="ar-IQ" sz="3600" dirty="0" smtClean="0">
              <a:solidFill>
                <a:schemeClr val="tx1"/>
              </a:solidFill>
            </a:endParaRPr>
          </a:p>
          <a:p>
            <a:pPr algn="justLow" rtl="1"/>
            <a:r>
              <a:rPr lang="en-US" sz="3600" dirty="0" smtClean="0">
                <a:solidFill>
                  <a:schemeClr val="tx1"/>
                </a:solidFill>
              </a:rPr>
              <a:t> </a:t>
            </a:r>
            <a:r>
              <a:rPr lang="ar-IQ" sz="3600" dirty="0" smtClean="0">
                <a:solidFill>
                  <a:schemeClr val="tx1"/>
                </a:solidFill>
              </a:rPr>
              <a:t>طول الانبوب او القناة الناقلة</a:t>
            </a:r>
            <a:r>
              <a:rPr lang="en-US" sz="3600" dirty="0" smtClean="0">
                <a:solidFill>
                  <a:schemeClr val="tx1"/>
                </a:solidFill>
              </a:rPr>
              <a:t>   L</a:t>
            </a:r>
          </a:p>
          <a:p>
            <a:pPr algn="justLow" rtl="1"/>
            <a:r>
              <a:rPr lang="ar-IQ" sz="3600" dirty="0" smtClean="0">
                <a:solidFill>
                  <a:schemeClr val="tx1"/>
                </a:solidFill>
              </a:rPr>
              <a:t>قطر الانبوب</a:t>
            </a:r>
            <a:r>
              <a:rPr lang="en-US" sz="3600" dirty="0" smtClean="0">
                <a:solidFill>
                  <a:schemeClr val="tx1"/>
                </a:solidFill>
              </a:rPr>
              <a:t> </a:t>
            </a:r>
            <a:r>
              <a:rPr lang="ar-IQ" sz="3600" dirty="0" smtClean="0">
                <a:solidFill>
                  <a:schemeClr val="tx1"/>
                </a:solidFill>
              </a:rPr>
              <a:t> </a:t>
            </a:r>
            <a:r>
              <a:rPr lang="en-US" sz="3600" dirty="0" smtClean="0">
                <a:solidFill>
                  <a:schemeClr val="tx1"/>
                </a:solidFill>
              </a:rPr>
              <a:t>d</a:t>
            </a:r>
          </a:p>
          <a:p>
            <a:pPr algn="justLow" rtl="1"/>
            <a:r>
              <a:rPr lang="ar-IQ" sz="3600" dirty="0" smtClean="0">
                <a:solidFill>
                  <a:schemeClr val="tx1"/>
                </a:solidFill>
              </a:rPr>
              <a:t>سرعة الماء</a:t>
            </a:r>
            <a:r>
              <a:rPr lang="en-US" sz="3600" dirty="0" smtClean="0">
                <a:solidFill>
                  <a:schemeClr val="tx1"/>
                </a:solidFill>
              </a:rPr>
              <a:t> v</a:t>
            </a:r>
          </a:p>
          <a:p>
            <a:pPr algn="justLow" rtl="1"/>
            <a:r>
              <a:rPr lang="ar-IQ" sz="3600" dirty="0" smtClean="0">
                <a:solidFill>
                  <a:schemeClr val="tx1"/>
                </a:solidFill>
              </a:rPr>
              <a:t>الجاذبية الارضية</a:t>
            </a:r>
            <a:r>
              <a:rPr lang="en-US" sz="3600" dirty="0" smtClean="0">
                <a:solidFill>
                  <a:schemeClr val="tx1"/>
                </a:solidFill>
              </a:rPr>
              <a:t>  g</a:t>
            </a:r>
            <a:endParaRPr lang="en-US" sz="3600" dirty="0">
              <a:solidFill>
                <a:schemeClr val="tx1"/>
              </a:solidFill>
            </a:endParaRPr>
          </a:p>
        </p:txBody>
      </p:sp>
    </p:spTree>
    <p:extLst>
      <p:ext uri="{BB962C8B-B14F-4D97-AF65-F5344CB8AC3E}">
        <p14:creationId xmlns:p14="http://schemas.microsoft.com/office/powerpoint/2010/main" val="1516070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81400"/>
            <a:ext cx="7772400" cy="1470025"/>
          </a:xfrm>
        </p:spPr>
        <p:txBody>
          <a:bodyPr>
            <a:noAutofit/>
          </a:bodyPr>
          <a:lstStyle/>
          <a:p>
            <a:pPr rtl="1"/>
            <a:r>
              <a:rPr lang="ar-IQ" dirty="0" smtClean="0">
                <a:solidFill>
                  <a:schemeClr val="tx1"/>
                </a:solidFill>
                <a:latin typeface="Simplified Arabic" pitchFamily="18" charset="-78"/>
                <a:cs typeface="Simplified Arabic" pitchFamily="18" charset="-78"/>
              </a:rPr>
              <a:t>ويعتمد معامل الاحتكاك على سطح الانبوب وهذا يسمى بالخشونة النسبية (</a:t>
            </a:r>
            <a:r>
              <a:rPr lang="en-US" dirty="0" smtClean="0">
                <a:solidFill>
                  <a:schemeClr val="tx1"/>
                </a:solidFill>
                <a:latin typeface="Simplified Arabic" pitchFamily="18" charset="-78"/>
                <a:cs typeface="Simplified Arabic" pitchFamily="18" charset="-78"/>
              </a:rPr>
              <a:t>r</a:t>
            </a:r>
            <a:r>
              <a:rPr lang="ar-IQ" dirty="0" smtClean="0">
                <a:solidFill>
                  <a:schemeClr val="tx1"/>
                </a:solidFill>
                <a:latin typeface="Simplified Arabic" pitchFamily="18" charset="-78"/>
                <a:cs typeface="Simplified Arabic" pitchFamily="18" charset="-78"/>
              </a:rPr>
              <a:t>)</a:t>
            </a:r>
            <a:r>
              <a:rPr lang="en-US" dirty="0" smtClean="0">
                <a:solidFill>
                  <a:schemeClr val="tx1"/>
                </a:solidFill>
                <a:latin typeface="Simplified Arabic" pitchFamily="18" charset="-78"/>
                <a:cs typeface="Simplified Arabic" pitchFamily="18" charset="-78"/>
              </a:rPr>
              <a:t> </a:t>
            </a:r>
            <a:r>
              <a:rPr lang="ar-IQ" dirty="0">
                <a:solidFill>
                  <a:schemeClr val="tx1"/>
                </a:solidFill>
                <a:latin typeface="Simplified Arabic" pitchFamily="18" charset="-78"/>
                <a:cs typeface="Simplified Arabic" pitchFamily="18" charset="-78"/>
              </a:rPr>
              <a:t> </a:t>
            </a:r>
            <a:r>
              <a:rPr lang="ar-IQ" dirty="0" smtClean="0">
                <a:solidFill>
                  <a:schemeClr val="tx1"/>
                </a:solidFill>
                <a:latin typeface="Simplified Arabic" pitchFamily="18" charset="-78"/>
                <a:cs typeface="Simplified Arabic" pitchFamily="18" charset="-78"/>
              </a:rPr>
              <a:t>والتي تعرف على انها العلاقة بين الخشونة المطلقة (</a:t>
            </a:r>
            <a:r>
              <a:rPr lang="en-US" dirty="0" smtClean="0">
                <a:solidFill>
                  <a:schemeClr val="tx1"/>
                </a:solidFill>
                <a:latin typeface="Simplified Arabic" pitchFamily="18" charset="-78"/>
                <a:cs typeface="Simplified Arabic" pitchFamily="18" charset="-78"/>
              </a:rPr>
              <a:t>e</a:t>
            </a:r>
            <a:r>
              <a:rPr lang="ar-IQ" dirty="0" smtClean="0">
                <a:solidFill>
                  <a:schemeClr val="tx1"/>
                </a:solidFill>
                <a:latin typeface="Simplified Arabic" pitchFamily="18" charset="-78"/>
                <a:cs typeface="Simplified Arabic" pitchFamily="18" charset="-78"/>
              </a:rPr>
              <a:t>) وقطر الانبوب (</a:t>
            </a:r>
            <a:r>
              <a:rPr lang="en-US" dirty="0" smtClean="0">
                <a:solidFill>
                  <a:schemeClr val="tx1"/>
                </a:solidFill>
                <a:latin typeface="Simplified Arabic" pitchFamily="18" charset="-78"/>
                <a:cs typeface="Simplified Arabic" pitchFamily="18" charset="-78"/>
              </a:rPr>
              <a:t>d</a:t>
            </a:r>
            <a:r>
              <a:rPr lang="ar-IQ" dirty="0" smtClean="0">
                <a:solidFill>
                  <a:schemeClr val="tx1"/>
                </a:solidFill>
                <a:latin typeface="Simplified Arabic" pitchFamily="18" charset="-78"/>
                <a:cs typeface="Simplified Arabic" pitchFamily="18" charset="-78"/>
              </a:rPr>
              <a:t>)</a:t>
            </a:r>
            <a:r>
              <a:rPr lang="ar-IQ" dirty="0">
                <a:solidFill>
                  <a:schemeClr val="tx1"/>
                </a:solidFill>
                <a:latin typeface="Simplified Arabic" pitchFamily="18" charset="-78"/>
                <a:cs typeface="Simplified Arabic" pitchFamily="18" charset="-78"/>
              </a:rPr>
              <a:t> </a:t>
            </a:r>
            <a:r>
              <a:rPr lang="ar-IQ" dirty="0" smtClean="0">
                <a:solidFill>
                  <a:schemeClr val="tx1"/>
                </a:solidFill>
                <a:latin typeface="Simplified Arabic" pitchFamily="18" charset="-78"/>
                <a:cs typeface="Simplified Arabic" pitchFamily="18" charset="-78"/>
              </a:rPr>
              <a:t/>
            </a:r>
            <a:br>
              <a:rPr lang="ar-IQ" dirty="0" smtClean="0">
                <a:solidFill>
                  <a:schemeClr val="tx1"/>
                </a:solidFill>
                <a:latin typeface="Simplified Arabic" pitchFamily="18" charset="-78"/>
                <a:cs typeface="Simplified Arabic" pitchFamily="18" charset="-78"/>
              </a:rPr>
            </a:br>
            <a:r>
              <a:rPr lang="en-US" dirty="0" smtClean="0">
                <a:solidFill>
                  <a:schemeClr val="tx1"/>
                </a:solidFill>
                <a:latin typeface="Simplified Arabic" pitchFamily="18" charset="-78"/>
                <a:cs typeface="Simplified Arabic" pitchFamily="18" charset="-78"/>
              </a:rPr>
              <a:t>r= e/d</a:t>
            </a:r>
            <a:r>
              <a:rPr lang="ar-IQ" dirty="0" smtClean="0">
                <a:solidFill>
                  <a:schemeClr val="tx1"/>
                </a:solidFill>
                <a:latin typeface="Simplified Arabic" pitchFamily="18" charset="-78"/>
                <a:cs typeface="Simplified Arabic" pitchFamily="18" charset="-78"/>
              </a:rPr>
              <a:t> </a:t>
            </a:r>
            <a:endParaRPr lang="en-US"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57373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8229600" cy="1143000"/>
          </a:xfrm>
        </p:spPr>
        <p:txBody>
          <a:bodyPr>
            <a:noAutofit/>
          </a:bodyPr>
          <a:lstStyle/>
          <a:p>
            <a:pPr rtl="1"/>
            <a:r>
              <a:rPr lang="ar-IQ" sz="3200" dirty="0" smtClean="0">
                <a:solidFill>
                  <a:schemeClr val="tx1"/>
                </a:solidFill>
              </a:rPr>
              <a:t>مثال:</a:t>
            </a:r>
            <a:br>
              <a:rPr lang="ar-IQ" sz="3200" dirty="0" smtClean="0">
                <a:solidFill>
                  <a:schemeClr val="tx1"/>
                </a:solidFill>
              </a:rPr>
            </a:br>
            <a:r>
              <a:rPr lang="ar-IQ" sz="3200" dirty="0" smtClean="0">
                <a:solidFill>
                  <a:schemeClr val="tx1"/>
                </a:solidFill>
              </a:rPr>
              <a:t>احسب كمية الطاقة المفقودة في خط الانابيب الناقل اذا كان قطر الانبوب الداخلي</a:t>
            </a:r>
            <a:r>
              <a:rPr lang="en-US" sz="3200" dirty="0" smtClean="0">
                <a:solidFill>
                  <a:schemeClr val="tx1"/>
                </a:solidFill>
              </a:rPr>
              <a:t>mm </a:t>
            </a:r>
            <a:r>
              <a:rPr lang="ar-IQ" sz="3200" dirty="0" smtClean="0">
                <a:solidFill>
                  <a:schemeClr val="tx1"/>
                </a:solidFill>
              </a:rPr>
              <a:t> 110</a:t>
            </a:r>
            <a:r>
              <a:rPr lang="en-US" sz="3200" smtClean="0">
                <a:solidFill>
                  <a:schemeClr val="tx1"/>
                </a:solidFill>
              </a:rPr>
              <a:t>(0.11 m)</a:t>
            </a:r>
            <a:r>
              <a:rPr lang="ar-IQ" sz="3200" dirty="0" smtClean="0">
                <a:solidFill>
                  <a:schemeClr val="tx1"/>
                </a:solidFill>
              </a:rPr>
              <a:t> وطول الخط</a:t>
            </a:r>
            <a:r>
              <a:rPr lang="en-US" sz="3200" dirty="0" smtClean="0">
                <a:solidFill>
                  <a:schemeClr val="tx1"/>
                </a:solidFill>
              </a:rPr>
              <a:t>m </a:t>
            </a:r>
            <a:r>
              <a:rPr lang="ar-IQ" sz="3200" dirty="0" smtClean="0">
                <a:solidFill>
                  <a:schemeClr val="tx1"/>
                </a:solidFill>
              </a:rPr>
              <a:t> 500 وسرعة التدفق </a:t>
            </a:r>
            <a:r>
              <a:rPr lang="en-US" sz="3200" dirty="0" smtClean="0">
                <a:solidFill>
                  <a:schemeClr val="tx1"/>
                </a:solidFill>
              </a:rPr>
              <a:t>1.5 m/s</a:t>
            </a:r>
            <a:r>
              <a:rPr lang="ar-IQ" sz="3200" dirty="0" smtClean="0">
                <a:solidFill>
                  <a:schemeClr val="tx1"/>
                </a:solidFill>
              </a:rPr>
              <a:t> ومعامل الاحتكاك </a:t>
            </a:r>
            <a:r>
              <a:rPr lang="en-US" sz="3200" dirty="0" smtClean="0">
                <a:solidFill>
                  <a:schemeClr val="tx1"/>
                </a:solidFill>
              </a:rPr>
              <a:t>0.030</a:t>
            </a:r>
            <a:r>
              <a:rPr lang="ar-IQ" sz="3200" dirty="0" smtClean="0">
                <a:solidFill>
                  <a:schemeClr val="tx1"/>
                </a:solidFill>
              </a:rPr>
              <a:t> </a:t>
            </a:r>
            <a:br>
              <a:rPr lang="ar-IQ" sz="3200" dirty="0" smtClean="0">
                <a:solidFill>
                  <a:schemeClr val="tx1"/>
                </a:solidFill>
              </a:rPr>
            </a:br>
            <a:r>
              <a:rPr lang="en-US" sz="3200" dirty="0" err="1" smtClean="0">
                <a:solidFill>
                  <a:schemeClr val="tx1"/>
                </a:solidFill>
              </a:rPr>
              <a:t>hm</a:t>
            </a:r>
            <a:r>
              <a:rPr lang="en-US" sz="3200" dirty="0" smtClean="0">
                <a:solidFill>
                  <a:schemeClr val="tx1"/>
                </a:solidFill>
              </a:rPr>
              <a:t>=fLv2/2gd</a:t>
            </a:r>
            <a:br>
              <a:rPr lang="en-US" sz="3200" dirty="0" smtClean="0">
                <a:solidFill>
                  <a:schemeClr val="tx1"/>
                </a:solidFill>
              </a:rPr>
            </a:br>
            <a:r>
              <a:rPr lang="en-US" sz="3200" dirty="0" smtClean="0">
                <a:solidFill>
                  <a:schemeClr val="tx1"/>
                </a:solidFill>
              </a:rPr>
              <a:t>=0.030*500*1.5/2*9.81*0.11</a:t>
            </a:r>
            <a:br>
              <a:rPr lang="en-US" sz="3200" dirty="0" smtClean="0">
                <a:solidFill>
                  <a:schemeClr val="tx1"/>
                </a:solidFill>
              </a:rPr>
            </a:br>
            <a:r>
              <a:rPr lang="en-US" sz="3200" dirty="0" smtClean="0">
                <a:solidFill>
                  <a:schemeClr val="tx1"/>
                </a:solidFill>
              </a:rPr>
              <a:t>11.47</a:t>
            </a:r>
            <a:endParaRPr lang="en-US" sz="3200" dirty="0">
              <a:solidFill>
                <a:schemeClr val="tx1"/>
              </a:solidFill>
            </a:endParaRPr>
          </a:p>
        </p:txBody>
      </p:sp>
    </p:spTree>
    <p:extLst>
      <p:ext uri="{BB962C8B-B14F-4D97-AF65-F5344CB8AC3E}">
        <p14:creationId xmlns:p14="http://schemas.microsoft.com/office/powerpoint/2010/main" val="245686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780108"/>
          </a:xfrm>
        </p:spPr>
        <p:txBody>
          <a:bodyPr>
            <a:normAutofit fontScale="90000"/>
          </a:bodyPr>
          <a:lstStyle/>
          <a:p>
            <a:r>
              <a:rPr lang="ar-IQ" sz="7300" dirty="0" smtClean="0">
                <a:solidFill>
                  <a:srgbClr val="FF0000"/>
                </a:solidFill>
              </a:rPr>
              <a:t>المحاظرة الثانية</a:t>
            </a:r>
            <a:r>
              <a:rPr lang="ar-IQ" sz="7300" dirty="0" smtClean="0"/>
              <a:t>:</a:t>
            </a:r>
            <a:r>
              <a:rPr lang="ar-IQ" dirty="0" smtClean="0">
                <a:solidFill>
                  <a:srgbClr val="00B0F0"/>
                </a:solidFill>
              </a:rPr>
              <a:t/>
            </a:r>
            <a:br>
              <a:rPr lang="ar-IQ" dirty="0" smtClean="0">
                <a:solidFill>
                  <a:srgbClr val="00B0F0"/>
                </a:solidFill>
              </a:rPr>
            </a:br>
            <a:r>
              <a:rPr lang="ar-IQ" dirty="0" smtClean="0">
                <a:solidFill>
                  <a:schemeClr val="tx1"/>
                </a:solidFill>
              </a:rPr>
              <a:t>تدفق المياه وفقدان الطاقة خلال قنوات وانابيب نقل المياه</a:t>
            </a:r>
            <a:endParaRPr lang="en-US" dirty="0">
              <a:solidFill>
                <a:schemeClr val="tx1"/>
              </a:solidFill>
            </a:endParaRPr>
          </a:p>
        </p:txBody>
      </p:sp>
    </p:spTree>
    <p:extLst>
      <p:ext uri="{BB962C8B-B14F-4D97-AF65-F5344CB8AC3E}">
        <p14:creationId xmlns:p14="http://schemas.microsoft.com/office/powerpoint/2010/main" val="1913943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C:\Users\ppl\Desktop\Fishweb.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730" y="533400"/>
            <a:ext cx="8871909"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05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pl\Desktop\Aquaculture Engering\12047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429491"/>
            <a:ext cx="8837385"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83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3074" name="Picture 2" descr="C:\Users\ppl\Desktop\Aquaculture Engering\Fishery-Schem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936" y="304800"/>
            <a:ext cx="8531064"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20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772400" cy="1780108"/>
          </a:xfrm>
        </p:spPr>
        <p:txBody>
          <a:bodyPr>
            <a:normAutofit fontScale="90000"/>
          </a:bodyPr>
          <a:lstStyle/>
          <a:p>
            <a:pPr algn="justLow" rtl="1"/>
            <a:r>
              <a:rPr lang="ar-IQ" sz="6000" dirty="0" smtClean="0">
                <a:latin typeface="Simplified Arabic" pitchFamily="18" charset="-78"/>
                <a:cs typeface="Simplified Arabic" pitchFamily="18" charset="-78"/>
              </a:rPr>
              <a:t>ان كمية المياه التي تتدفق عبر الانابيب والقنوات المفتوحة تعتمد على:</a:t>
            </a:r>
            <a:br>
              <a:rPr lang="ar-IQ" sz="6000" dirty="0" smtClean="0">
                <a:latin typeface="Simplified Arabic" pitchFamily="18" charset="-78"/>
                <a:cs typeface="Simplified Arabic" pitchFamily="18" charset="-78"/>
              </a:rPr>
            </a:br>
            <a:r>
              <a:rPr lang="ar-IQ" sz="6000" dirty="0" smtClean="0">
                <a:solidFill>
                  <a:srgbClr val="FF0000"/>
                </a:solidFill>
                <a:latin typeface="Simplified Arabic" pitchFamily="18" charset="-78"/>
                <a:cs typeface="Simplified Arabic" pitchFamily="18" charset="-78"/>
              </a:rPr>
              <a:t>1- سرعة الماء</a:t>
            </a:r>
            <a:r>
              <a:rPr lang="ar-IQ" dirty="0" smtClean="0">
                <a:solidFill>
                  <a:srgbClr val="FF0000"/>
                </a:solidFill>
                <a:latin typeface="Simplified Arabic" pitchFamily="18" charset="-78"/>
                <a:cs typeface="Simplified Arabic" pitchFamily="18" charset="-78"/>
              </a:rPr>
              <a:t/>
            </a:r>
            <a:br>
              <a:rPr lang="ar-IQ" dirty="0" smtClean="0">
                <a:solidFill>
                  <a:srgbClr val="FF0000"/>
                </a:solidFill>
                <a:latin typeface="Simplified Arabic" pitchFamily="18" charset="-78"/>
                <a:cs typeface="Simplified Arabic" pitchFamily="18" charset="-78"/>
              </a:rPr>
            </a:br>
            <a:r>
              <a:rPr lang="ar-IQ" dirty="0" smtClean="0">
                <a:solidFill>
                  <a:srgbClr val="FF0000"/>
                </a:solidFill>
                <a:latin typeface="Simplified Arabic" pitchFamily="18" charset="-78"/>
                <a:cs typeface="Simplified Arabic" pitchFamily="18" charset="-78"/>
              </a:rPr>
              <a:t>2- المقطع العرضي للانبوب او القناة الناقلة</a:t>
            </a:r>
            <a:br>
              <a:rPr lang="ar-IQ" dirty="0" smtClean="0">
                <a:solidFill>
                  <a:srgbClr val="FF0000"/>
                </a:solidFill>
                <a:latin typeface="Simplified Arabic" pitchFamily="18" charset="-78"/>
                <a:cs typeface="Simplified Arabic" pitchFamily="18" charset="-78"/>
              </a:rPr>
            </a:br>
            <a:endParaRPr lang="en-US" dirty="0">
              <a:solidFill>
                <a:srgbClr val="FF000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140327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343400"/>
            <a:ext cx="7772400" cy="1780108"/>
          </a:xfrm>
        </p:spPr>
        <p:txBody>
          <a:bodyPr>
            <a:noAutofit/>
          </a:bodyPr>
          <a:lstStyle/>
          <a:p>
            <a:r>
              <a:rPr lang="ar-IQ" sz="3600" dirty="0" smtClean="0">
                <a:solidFill>
                  <a:schemeClr val="tx1"/>
                </a:solidFill>
              </a:rPr>
              <a:t>ويمكن حساب كمية المياه المتدفقة عبر الانابيب او القنوات الناقلة من خلال المعادلة التالية والتي تسمى معادلة الاستمرارية:</a:t>
            </a:r>
            <a:br>
              <a:rPr lang="ar-IQ" sz="3600" dirty="0" smtClean="0">
                <a:solidFill>
                  <a:schemeClr val="tx1"/>
                </a:solidFill>
              </a:rPr>
            </a:br>
            <a:r>
              <a:rPr lang="en-US" sz="3600" dirty="0" smtClean="0">
                <a:solidFill>
                  <a:schemeClr val="tx1"/>
                </a:solidFill>
              </a:rPr>
              <a:t>Q=VA</a:t>
            </a:r>
            <a:br>
              <a:rPr lang="en-US" sz="3600" dirty="0" smtClean="0">
                <a:solidFill>
                  <a:schemeClr val="tx1"/>
                </a:solidFill>
              </a:rPr>
            </a:br>
            <a:r>
              <a:rPr lang="en-US" sz="3600" dirty="0" smtClean="0">
                <a:solidFill>
                  <a:schemeClr val="tx1"/>
                </a:solidFill>
              </a:rPr>
              <a:t>Q=</a:t>
            </a:r>
            <a:r>
              <a:rPr lang="ar-IQ" sz="3600" dirty="0" smtClean="0">
                <a:solidFill>
                  <a:schemeClr val="tx1"/>
                </a:solidFill>
              </a:rPr>
              <a:t>كمية المياه المتدفقة</a:t>
            </a:r>
            <a:br>
              <a:rPr lang="ar-IQ" sz="3600" dirty="0" smtClean="0">
                <a:solidFill>
                  <a:schemeClr val="tx1"/>
                </a:solidFill>
              </a:rPr>
            </a:br>
            <a:r>
              <a:rPr lang="en-US" sz="3600" dirty="0" smtClean="0">
                <a:solidFill>
                  <a:schemeClr val="tx1"/>
                </a:solidFill>
              </a:rPr>
              <a:t>l/min , l/s, m3/s</a:t>
            </a:r>
            <a:br>
              <a:rPr lang="en-US" sz="3600" dirty="0" smtClean="0">
                <a:solidFill>
                  <a:schemeClr val="tx1"/>
                </a:solidFill>
              </a:rPr>
            </a:br>
            <a:r>
              <a:rPr lang="en-US" sz="3600" dirty="0" smtClean="0">
                <a:solidFill>
                  <a:schemeClr val="tx1"/>
                </a:solidFill>
              </a:rPr>
              <a:t>V= </a:t>
            </a:r>
            <a:r>
              <a:rPr lang="ar-IQ" sz="3600" dirty="0" smtClean="0">
                <a:solidFill>
                  <a:schemeClr val="tx1"/>
                </a:solidFill>
              </a:rPr>
              <a:t>سرعة التدفق</a:t>
            </a:r>
            <a:br>
              <a:rPr lang="ar-IQ" sz="3600" dirty="0" smtClean="0">
                <a:solidFill>
                  <a:schemeClr val="tx1"/>
                </a:solidFill>
              </a:rPr>
            </a:br>
            <a:r>
              <a:rPr lang="en-US" sz="3600" dirty="0" smtClean="0">
                <a:solidFill>
                  <a:schemeClr val="tx1"/>
                </a:solidFill>
              </a:rPr>
              <a:t>m/s</a:t>
            </a:r>
            <a:br>
              <a:rPr lang="en-US" sz="3600" dirty="0" smtClean="0">
                <a:solidFill>
                  <a:schemeClr val="tx1"/>
                </a:solidFill>
              </a:rPr>
            </a:br>
            <a:r>
              <a:rPr lang="en-US" sz="3600" dirty="0" smtClean="0">
                <a:solidFill>
                  <a:schemeClr val="tx1"/>
                </a:solidFill>
              </a:rPr>
              <a:t>A=</a:t>
            </a:r>
            <a:r>
              <a:rPr lang="ar-IQ" sz="3600" dirty="0" smtClean="0">
                <a:solidFill>
                  <a:schemeClr val="tx1"/>
                </a:solidFill>
              </a:rPr>
              <a:t>مساحة المقطع العرضي للانبوب او القناة الناقلة</a:t>
            </a:r>
            <a:br>
              <a:rPr lang="ar-IQ" sz="3600" dirty="0" smtClean="0">
                <a:solidFill>
                  <a:schemeClr val="tx1"/>
                </a:solidFill>
              </a:rPr>
            </a:br>
            <a:r>
              <a:rPr lang="en-US" sz="3600" dirty="0" smtClean="0">
                <a:solidFill>
                  <a:schemeClr val="tx1"/>
                </a:solidFill>
              </a:rPr>
              <a:t>m2</a:t>
            </a:r>
            <a:endParaRPr lang="en-US" sz="3600" dirty="0">
              <a:solidFill>
                <a:schemeClr val="tx1"/>
              </a:solidFill>
            </a:endParaRPr>
          </a:p>
        </p:txBody>
      </p:sp>
      <p:sp>
        <p:nvSpPr>
          <p:cNvPr id="3" name="Subtitle 2"/>
          <p:cNvSpPr>
            <a:spLocks noGrp="1"/>
          </p:cNvSpPr>
          <p:nvPr>
            <p:ph type="subTitle" idx="1"/>
          </p:nvPr>
        </p:nvSpPr>
        <p:spPr>
          <a:xfrm>
            <a:off x="1219200" y="4572000"/>
            <a:ext cx="6400800" cy="1473200"/>
          </a:xfrm>
        </p:spPr>
        <p:txBody>
          <a:bodyPr/>
          <a:lstStyle/>
          <a:p>
            <a:endParaRPr lang="en-US" dirty="0"/>
          </a:p>
        </p:txBody>
      </p:sp>
    </p:spTree>
    <p:extLst>
      <p:ext uri="{BB962C8B-B14F-4D97-AF65-F5344CB8AC3E}">
        <p14:creationId xmlns:p14="http://schemas.microsoft.com/office/powerpoint/2010/main" val="2187451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pPr rtl="1"/>
            <a:r>
              <a:rPr lang="ar-IQ" dirty="0" smtClean="0">
                <a:solidFill>
                  <a:schemeClr val="tx1"/>
                </a:solidFill>
              </a:rPr>
              <a:t>مثال:</a:t>
            </a:r>
            <a:br>
              <a:rPr lang="ar-IQ" dirty="0" smtClean="0">
                <a:solidFill>
                  <a:schemeClr val="tx1"/>
                </a:solidFill>
              </a:rPr>
            </a:br>
            <a:r>
              <a:rPr lang="ar-IQ" dirty="0" smtClean="0">
                <a:solidFill>
                  <a:schemeClr val="tx1"/>
                </a:solidFill>
              </a:rPr>
              <a:t>كمية المياه المتدفقة الى المزرعة 1000</a:t>
            </a:r>
            <a:r>
              <a:rPr lang="en-US" dirty="0" smtClean="0">
                <a:solidFill>
                  <a:schemeClr val="tx1"/>
                </a:solidFill>
              </a:rPr>
              <a:t>l/min</a:t>
            </a:r>
            <a:r>
              <a:rPr lang="ar-IQ" dirty="0" smtClean="0">
                <a:solidFill>
                  <a:schemeClr val="tx1"/>
                </a:solidFill>
              </a:rPr>
              <a:t> </a:t>
            </a:r>
            <a:r>
              <a:rPr lang="en-US" dirty="0" smtClean="0">
                <a:solidFill>
                  <a:schemeClr val="tx1"/>
                </a:solidFill>
              </a:rPr>
              <a:t>=</a:t>
            </a:r>
            <a:r>
              <a:rPr lang="ar-IQ" dirty="0" smtClean="0">
                <a:solidFill>
                  <a:schemeClr val="tx1"/>
                </a:solidFill>
              </a:rPr>
              <a:t> 0.0167</a:t>
            </a:r>
            <a:r>
              <a:rPr lang="en-US" dirty="0" smtClean="0">
                <a:solidFill>
                  <a:schemeClr val="tx1"/>
                </a:solidFill>
              </a:rPr>
              <a:t>m3/s </a:t>
            </a:r>
            <a:r>
              <a:rPr lang="ar-IQ" dirty="0" smtClean="0">
                <a:solidFill>
                  <a:schemeClr val="tx1"/>
                </a:solidFill>
              </a:rPr>
              <a:t> وان سرعة المياه المطلوبة في خط الانابيب 1.5</a:t>
            </a:r>
            <a:r>
              <a:rPr lang="en-US" dirty="0" smtClean="0">
                <a:solidFill>
                  <a:schemeClr val="tx1"/>
                </a:solidFill>
              </a:rPr>
              <a:t> m/s</a:t>
            </a:r>
            <a:r>
              <a:rPr lang="ar-IQ" dirty="0" smtClean="0">
                <a:solidFill>
                  <a:schemeClr val="tx1"/>
                </a:solidFill>
              </a:rPr>
              <a:t> فما هي ابعاد او المقطع العرضي للانبوب الناقل </a:t>
            </a:r>
            <a:br>
              <a:rPr lang="ar-IQ" dirty="0" smtClean="0">
                <a:solidFill>
                  <a:schemeClr val="tx1"/>
                </a:solidFill>
              </a:rPr>
            </a:br>
            <a:r>
              <a:rPr lang="en-US" dirty="0" smtClean="0">
                <a:solidFill>
                  <a:schemeClr val="tx1"/>
                </a:solidFill>
              </a:rPr>
              <a:t>A=Q/V</a:t>
            </a:r>
            <a:br>
              <a:rPr lang="en-US" dirty="0" smtClean="0">
                <a:solidFill>
                  <a:schemeClr val="tx1"/>
                </a:solidFill>
              </a:rPr>
            </a:br>
            <a:r>
              <a:rPr lang="en-US" dirty="0" smtClean="0">
                <a:solidFill>
                  <a:schemeClr val="tx1"/>
                </a:solidFill>
              </a:rPr>
              <a:t>=0.0167/1.5</a:t>
            </a:r>
            <a:br>
              <a:rPr lang="en-US" dirty="0" smtClean="0">
                <a:solidFill>
                  <a:schemeClr val="tx1"/>
                </a:solidFill>
              </a:rPr>
            </a:br>
            <a:r>
              <a:rPr lang="en-US" dirty="0" smtClean="0">
                <a:solidFill>
                  <a:schemeClr val="tx1"/>
                </a:solidFill>
              </a:rPr>
              <a:t>0.011m2</a:t>
            </a:r>
            <a:r>
              <a:rPr lang="ar-IQ"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37668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2057400"/>
            <a:ext cx="8229600" cy="3416320"/>
          </a:xfrm>
          <a:prstGeom prst="rect">
            <a:avLst/>
          </a:prstGeom>
        </p:spPr>
        <p:txBody>
          <a:bodyPr wrap="square">
            <a:spAutoFit/>
          </a:bodyPr>
          <a:lstStyle/>
          <a:p>
            <a:pPr algn="justLow" rtl="1"/>
            <a:r>
              <a:rPr lang="ar-IQ" sz="5400" dirty="0">
                <a:latin typeface="Simplified Arabic" pitchFamily="18" charset="-78"/>
                <a:cs typeface="Simplified Arabic" pitchFamily="18" charset="-78"/>
              </a:rPr>
              <a:t>ك</a:t>
            </a:r>
            <a:r>
              <a:rPr lang="ar-IQ" sz="5400" dirty="0" smtClean="0">
                <a:latin typeface="Simplified Arabic" pitchFamily="18" charset="-78"/>
                <a:cs typeface="Simplified Arabic" pitchFamily="18" charset="-78"/>
              </a:rPr>
              <a:t>مية الطاقة في الماء ثابتة حسب</a:t>
            </a:r>
          </a:p>
          <a:p>
            <a:pPr algn="justLow" rtl="1"/>
            <a:r>
              <a:rPr lang="ar-IQ" sz="5400" dirty="0" smtClean="0">
                <a:latin typeface="Simplified Arabic" pitchFamily="18" charset="-78"/>
                <a:cs typeface="Simplified Arabic" pitchFamily="18" charset="-78"/>
              </a:rPr>
              <a:t>(معادلة برنولي) إذا لم تتكون هناك طاقة أثناء تدفق المياه بسبب عمليات الاحتكاك</a:t>
            </a:r>
          </a:p>
        </p:txBody>
      </p:sp>
    </p:spTree>
    <p:extLst>
      <p:ext uri="{BB962C8B-B14F-4D97-AF65-F5344CB8AC3E}">
        <p14:creationId xmlns:p14="http://schemas.microsoft.com/office/powerpoint/2010/main" val="25271122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129</TotalTime>
  <Words>392</Words>
  <Application>Microsoft Office PowerPoint</Application>
  <PresentationFormat>On-screen Show (4:3)</PresentationFormat>
  <Paragraphs>28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Waveform</vt:lpstr>
      <vt:lpstr>هندسة الاستزراع المائي Aquaculture  Engineering الجزء العملي</vt:lpstr>
      <vt:lpstr>المحاظرة الثانية: تدفق المياه وفقدان الطاقة خلال قنوات وانابيب نقل المياه</vt:lpstr>
      <vt:lpstr>PowerPoint Presentation</vt:lpstr>
      <vt:lpstr>PowerPoint Presentation</vt:lpstr>
      <vt:lpstr>PowerPoint Presentation</vt:lpstr>
      <vt:lpstr>ان كمية المياه التي تتدفق عبر الانابيب والقنوات المفتوحة تعتمد على: 1- سرعة الماء 2- المقطع العرضي للانبوب او القناة الناقلة </vt:lpstr>
      <vt:lpstr>ويمكن حساب كمية المياه المتدفقة عبر الانابيب او القنوات الناقلة من خلال المعادلة التالية والتي تسمى معادلة الاستمرارية: Q=VA Q=كمية المياه المتدفقة l/min , l/s, m3/s V= سرعة التدفق m/s A=مساحة المقطع العرضي للانبوب او القناة الناقلة m2</vt:lpstr>
      <vt:lpstr>مثال: كمية المياه المتدفقة الى المزرعة 1000l/min = 0.0167m3/s  وان سرعة المياه المطلوبة في خط الانابيب 1.5 m/s فما هي ابعاد او المقطع العرضي للانبوب الناقل  A=Q/V =0.0167/1.5 0.011m2 </vt:lpstr>
      <vt:lpstr>PowerPoint Presentation</vt:lpstr>
      <vt:lpstr>PowerPoint Presentation</vt:lpstr>
      <vt:lpstr>PowerPoint Presentation</vt:lpstr>
      <vt:lpstr>PowerPoint Presentation</vt:lpstr>
      <vt:lpstr>PowerPoint Presentation</vt:lpstr>
      <vt:lpstr>من الامور التي تزيد في فقدان الطاقة خلال عمليات نقل الماء هو تغيير اتجاه الماء داخل الانبوب او القناة الناقلة او وجود صمامات داخل الانابيب للتحكم في عملية غلق وفتح الانابيب.</vt:lpstr>
      <vt:lpstr>ان معامل الاحتكاك يتغير حسب المواد التي يصنع منها الانبوب وكذلك عمر الانبوب وكذلك طريقة ربط الانابيب مع بعضها حيث ان الانابيب الحديثة تكون ذات اقل معامل احتكاك عما هو عليه في حالة الانابيب القديمة، وان سرعة الماء تكون اعلى في منتصف الانبوب واقلها في الجدران بسبب الاحتكاك.</vt:lpstr>
      <vt:lpstr>ويمكن حساب كمية الطاقة المفقودة خلال عملية نقل المياه من خلال المعادلة التالية </vt:lpstr>
      <vt:lpstr>ويعتمد معامل الاحتكاك على سطح الانبوب وهذا يسمى بالخشونة النسبية (r)  والتي تعرف على انها العلاقة بين الخشونة المطلقة (e) وقطر الانبوب (d)  r= e/d </vt:lpstr>
      <vt:lpstr>مثال: احسب كمية الطاقة المفقودة في خط الانابيب الناقل اذا كان قطر الانبوب الداخليmm  110(0.11 m) وطول الخطm  500 وسرعة التدفق 1.5 m/s ومعامل الاحتكاك 0.030  hm=fLv2/2gd =0.030*500*1.5/2*9.81*0.11 11.47</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هندسة الاستزراع المائي Aquaculture  Engineering الجزء العملي</dc:title>
  <dc:creator>Maher</dc:creator>
  <cp:lastModifiedBy>Maher</cp:lastModifiedBy>
  <cp:revision>15</cp:revision>
  <dcterms:created xsi:type="dcterms:W3CDTF">2021-05-22T19:39:14Z</dcterms:created>
  <dcterms:modified xsi:type="dcterms:W3CDTF">2022-03-03T11:26:58Z</dcterms:modified>
</cp:coreProperties>
</file>